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2" r:id="rId16"/>
    <p:sldId id="275" r:id="rId17"/>
    <p:sldId id="276" r:id="rId18"/>
    <p:sldId id="271" r:id="rId19"/>
    <p:sldId id="277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B163B-C558-4280-96F0-EE4993579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973828-EB2C-423C-ABDE-CE602AC3A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F19486-4F35-4DAF-8C30-10FF7BD6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04C99D-A3A9-4C22-990A-5E201F97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8D941F-9098-4352-A53E-AD1B334A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28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071BB-1C70-456A-8880-FF7AC35B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737F42-4E29-4921-A926-FB2BB7450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7E9A56-E333-4742-848A-15A14863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8C6061-D27E-4029-B2B7-02429C38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E3DC0-943C-4750-B446-0C63057A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9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F4E3EC3-703D-4F64-8EDC-36988E2149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349108-4591-4890-A95E-22BD3C957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18ED8A-3202-41E1-88C0-8DF2969F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C12B4E-308A-4EDC-BB9C-2093241A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AE7293-CBB9-4B73-B19E-DA664882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1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1AB39-B896-4309-9616-5F9FBE9A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DDD478-6B7D-494E-B957-63723D105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01561C-287F-4B8E-9AAF-504A9694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D09AFD-EA30-4CFE-AD22-44CB4018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D03F6D-C024-4D81-9163-781E0089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0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7AED7-98FC-480D-A9C6-EDF9F497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262454-6E53-4A15-85C9-17AE25ED7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9225FD-004F-40C9-AC94-2557CCAF5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B7D747-9A27-4DD5-9863-875E3983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AFE78-A1AA-4F57-B0F9-9AD010E2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4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33B49-2E90-451B-8CD8-2B6D16FA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824B87-E5FE-4BB2-B192-0B53E2741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7A431C-86B5-4A84-BB03-DD563D9FC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DAEB78-4C2C-4408-8C69-E602E88C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6D6FEB-8354-415D-A445-2D4DBFF4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01706C-4ED8-4983-8C7E-112AF517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72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DF349-F893-4715-A96A-424A584A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DF1687-BE43-4752-A4E0-A7B576449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CFA3B0-ADE8-4DF3-B2AC-AE4557217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0ABD89-6B72-4B44-9C92-E6F1B0980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279711-4534-4C43-A523-06715BB66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8E8E05-55D9-4ABB-8345-D890FADD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8E8911-269C-493D-A689-F13B65FC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4FD906-D15D-4670-AFBC-328AA0C5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2F618-F01F-4322-80AD-757336C8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02D676-4F35-49F0-A68E-4E59FE22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53D155-228E-4779-9869-F5961B7B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A34C7B-123C-4033-B3A5-D7B3126E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4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8738964-4191-4B83-849A-64401E88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1CEDFB-6178-4764-BF39-2CA7BE41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84DCA1-9DB6-404C-8993-20AAADE7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7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FE14B-A6F5-41C0-AE8F-B1AF69ED9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A6C199-7D90-41FD-90B4-7750E507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CD8F6B-B0BF-4671-A62E-74FE8AD25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7F73B-ED5B-4C18-9352-573DB6E8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FA9F98-C886-4D66-83FF-F40567B6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EE7FE4-782F-4343-B077-FA2BA291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3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E1287-A62F-4736-8ABB-BB969749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2B1694-EC74-4108-B416-845A75C8A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BB6A28-49B8-471C-B6F4-FD1DE7CCE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BD31AE-9867-49BC-83BA-40AED5A0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3DAC2B-1976-433D-BA78-3255A962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709511-0FC4-4EBA-9E81-10F56ADF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D13FC-30A8-4A19-A835-498B8077D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D6468A-209F-41AF-BF5A-214316442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FE030D-0954-461A-BB57-09A941944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31260-677F-4B28-BC0B-F13215ADD40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F58B4F-1790-41A1-BF3D-C4467B539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DB222-F0B0-4175-8015-CE5B4CA72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EC9E0-C072-4132-AFB9-7CCB58350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0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226CB-CAE6-45EA-9ADC-F93E162CD5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Ионные каналы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D81C33-A134-4550-A48C-C9DCBD4DC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Нгуен Т.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268592-4DD2-4CFA-B3A7-04138091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26" y="279919"/>
            <a:ext cx="2270149" cy="2118049"/>
          </a:xfrm>
          <a:prstGeom prst="rect">
            <a:avLst/>
          </a:prstGeom>
        </p:spPr>
      </p:pic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AF1B857-5AAD-4FA7-8744-BE45DEE1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7" y="3935185"/>
            <a:ext cx="3457780" cy="2645229"/>
          </a:xfrm>
          <a:prstGeom prst="round2DiagRect">
            <a:avLst>
              <a:gd name="adj1" fmla="val 16667"/>
              <a:gd name="adj2" fmla="val 21224"/>
            </a:avLst>
          </a:prstGeom>
          <a:ln w="88900" cap="sq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92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39"/>
            <a:ext cx="11086322" cy="1325563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 Калиевые каналы -  </a:t>
            </a:r>
            <a:r>
              <a:rPr lang="en-US" dirty="0">
                <a:latin typeface="Comic Sans MS" panose="030F0702030302020204" pitchFamily="66" charset="0"/>
              </a:rPr>
              <a:t>Potassium channels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4246776-5EE6-4669-97FF-170F7602E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2530"/>
            <a:ext cx="3892900" cy="53854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1AD4A-15A6-4682-8285-DFBA3449E384}"/>
              </a:ext>
            </a:extLst>
          </p:cNvPr>
          <p:cNvSpPr txBox="1"/>
          <p:nvPr/>
        </p:nvSpPr>
        <p:spPr>
          <a:xfrm>
            <a:off x="5430416" y="2080727"/>
            <a:ext cx="57849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Потенциально активируемые К-</a:t>
            </a:r>
            <a:r>
              <a:rPr lang="en-US" dirty="0">
                <a:latin typeface="Comic Sans MS" panose="030F0702030302020204" pitchFamily="66" charset="0"/>
              </a:rPr>
              <a:t>Na-</a:t>
            </a:r>
            <a:r>
              <a:rPr lang="ru-RU" dirty="0">
                <a:latin typeface="Comic Sans MS" panose="030F0702030302020204" pitchFamily="66" charset="0"/>
              </a:rPr>
              <a:t>каналы  состоят из четырех субъединиц, подразделяемых на семейства </a:t>
            </a:r>
            <a:endParaRPr lang="en-US" dirty="0">
              <a:latin typeface="Comic Sans MS" panose="030F0702030302020204" pitchFamily="66" charset="0"/>
            </a:endParaRPr>
          </a:p>
          <a:p>
            <a:endParaRPr lang="ru-RU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Kv1/KCNA, 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Kv2/KCN</a:t>
            </a:r>
            <a:r>
              <a:rPr lang="en-US" dirty="0">
                <a:latin typeface="Comic Sans MS" panose="030F0702030302020204" pitchFamily="66" charset="0"/>
              </a:rPr>
              <a:t>B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err="1">
                <a:latin typeface="Comic Sans MS" panose="030F0702030302020204" pitchFamily="66" charset="0"/>
              </a:rPr>
              <a:t>Kv</a:t>
            </a:r>
            <a:r>
              <a:rPr lang="ru-RU" dirty="0">
                <a:latin typeface="Comic Sans MS" panose="030F0702030302020204" pitchFamily="66" charset="0"/>
              </a:rPr>
              <a:t>3/KCN</a:t>
            </a:r>
            <a:r>
              <a:rPr lang="en-US" dirty="0">
                <a:latin typeface="Comic Sans MS" panose="030F0702030302020204" pitchFamily="66" charset="0"/>
              </a:rPr>
              <a:t>C</a:t>
            </a:r>
            <a:r>
              <a:rPr lang="ru-RU" dirty="0">
                <a:latin typeface="Comic Sans MS" panose="030F0702030302020204" pitchFamily="66" charset="0"/>
              </a:rPr>
              <a:t> и 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Kv4/K</a:t>
            </a:r>
            <a:r>
              <a:rPr lang="en-US" dirty="0">
                <a:latin typeface="Comic Sans MS" panose="030F0702030302020204" pitchFamily="66" charset="0"/>
              </a:rPr>
              <a:t>C</a:t>
            </a:r>
            <a:r>
              <a:rPr lang="ru-RU" dirty="0">
                <a:latin typeface="Comic Sans MS" panose="030F0702030302020204" pitchFamily="66" charset="0"/>
              </a:rPr>
              <a:t>ND. 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Их уникальные физические свойства и распределение в нейронах, скелетных мышцах и клетках поджелудочной железы способствуют разнообразным клеточным функциям.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0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39"/>
            <a:ext cx="11086322" cy="1325563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Каналы задержанного выпрямления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C626961-D70D-415A-AB27-61A8E420C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4286"/>
            <a:ext cx="6946872" cy="4351338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72436B-B58C-439C-A50E-E895D6F64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072" y="1537264"/>
            <a:ext cx="3568728" cy="46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35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39"/>
            <a:ext cx="11086322" cy="1325563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Быстрые (</a:t>
            </a:r>
            <a:r>
              <a:rPr lang="en-US" i="0" dirty="0">
                <a:effectLst/>
                <a:latin typeface="Comic Sans MS" panose="030F0702030302020204" pitchFamily="66" charset="0"/>
              </a:rPr>
              <a:t>K</a:t>
            </a:r>
            <a:r>
              <a:rPr lang="ru-RU" i="0" baseline="-25000" dirty="0">
                <a:effectLst/>
                <a:latin typeface="Comic Sans MS" panose="030F0702030302020204" pitchFamily="66" charset="0"/>
              </a:rPr>
              <a:t>а</a:t>
            </a:r>
            <a:r>
              <a:rPr lang="ru-RU" b="1" i="0" dirty="0">
                <a:effectLst/>
                <a:latin typeface="Söhne"/>
              </a:rPr>
              <a:t>) </a:t>
            </a:r>
            <a:r>
              <a:rPr lang="ru-RU" dirty="0">
                <a:latin typeface="Comic Sans MS" panose="030F0702030302020204" pitchFamily="66" charset="0"/>
              </a:rPr>
              <a:t>и медленные</a:t>
            </a:r>
            <a:r>
              <a:rPr lang="en-US" dirty="0">
                <a:latin typeface="Comic Sans MS" panose="030F0702030302020204" pitchFamily="66" charset="0"/>
              </a:rPr>
              <a:t>(K</a:t>
            </a:r>
            <a:r>
              <a:rPr lang="en-US" baseline="-25000" dirty="0">
                <a:latin typeface="Comic Sans MS" panose="030F0702030302020204" pitchFamily="66" charset="0"/>
              </a:rPr>
              <a:t>s</a:t>
            </a:r>
            <a:r>
              <a:rPr lang="en-US" dirty="0">
                <a:latin typeface="Comic Sans MS" panose="030F0702030302020204" pitchFamily="66" charset="0"/>
              </a:rPr>
              <a:t>)</a:t>
            </a:r>
            <a:r>
              <a:rPr lang="ru-RU" dirty="0">
                <a:latin typeface="Comic Sans MS" panose="030F0702030302020204" pitchFamily="66" charset="0"/>
              </a:rPr>
              <a:t> калиевые каналы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8D0F43-1551-4105-9BA4-A11F24B2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309" y="1576873"/>
            <a:ext cx="4547895" cy="5065957"/>
          </a:xfrm>
        </p:spPr>
        <p:txBody>
          <a:bodyPr numCol="1">
            <a:normAutofit/>
          </a:bodyPr>
          <a:lstStyle/>
          <a:p>
            <a:r>
              <a:rPr lang="ru-RU" sz="2000" dirty="0">
                <a:latin typeface="Comic Sans MS" panose="030F0702030302020204" pitchFamily="66" charset="0"/>
              </a:rPr>
              <a:t>Вовлеченные в регуляцию реактивности, эти каналы быстро активируются и участвуют в </a:t>
            </a:r>
            <a:r>
              <a:rPr lang="ru-RU" sz="2000" dirty="0" err="1">
                <a:latin typeface="Comic Sans MS" panose="030F0702030302020204" pitchFamily="66" charset="0"/>
              </a:rPr>
              <a:t>реполяризации</a:t>
            </a:r>
            <a:r>
              <a:rPr lang="ru-RU" sz="2000" dirty="0">
                <a:latin typeface="Comic Sans MS" panose="030F0702030302020204" pitchFamily="66" charset="0"/>
              </a:rPr>
              <a:t>. Их присутствие в биполярных клетках сетчатки и участие во вкусовой и </a:t>
            </a:r>
            <a:r>
              <a:rPr lang="ru-RU" sz="2000" dirty="0" err="1">
                <a:latin typeface="Comic Sans MS" panose="030F0702030302020204" pitchFamily="66" charset="0"/>
              </a:rPr>
              <a:t>терморецепции</a:t>
            </a:r>
            <a:r>
              <a:rPr lang="ru-RU" sz="2000" dirty="0">
                <a:latin typeface="Comic Sans MS" panose="030F0702030302020204" pitchFamily="66" charset="0"/>
              </a:rPr>
              <a:t> подчеркивают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ru-RU" sz="2000" dirty="0">
                <a:latin typeface="Comic Sans MS" panose="030F0702030302020204" pitchFamily="66" charset="0"/>
              </a:rPr>
              <a:t>их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ru-RU" sz="2000" dirty="0">
                <a:latin typeface="Comic Sans MS" panose="030F0702030302020204" pitchFamily="66" charset="0"/>
              </a:rPr>
              <a:t>разнообразную роль. </a:t>
            </a:r>
            <a:endParaRPr lang="en-US" sz="2000" dirty="0">
              <a:latin typeface="Comic Sans MS" panose="030F0702030302020204" pitchFamily="66" charset="0"/>
            </a:endParaRPr>
          </a:p>
          <a:p>
            <a:r>
              <a:rPr lang="ru-RU" sz="2000" dirty="0">
                <a:latin typeface="Comic Sans MS" panose="030F0702030302020204" pitchFamily="66" charset="0"/>
              </a:rPr>
              <a:t>Обладая медленной кинетикой, </a:t>
            </a:r>
            <a:r>
              <a:rPr lang="ru-RU" sz="2000" dirty="0" err="1">
                <a:latin typeface="Comic Sans MS" panose="030F0702030302020204" pitchFamily="66" charset="0"/>
              </a:rPr>
              <a:t>Ks</a:t>
            </a:r>
            <a:r>
              <a:rPr lang="ru-RU" sz="2000" dirty="0">
                <a:latin typeface="Comic Sans MS" panose="030F0702030302020204" pitchFamily="66" charset="0"/>
              </a:rPr>
              <a:t>-каналы способствуют возбудимости нейронов, особенно в нервных окончаниях гипофиза.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DE4B204-79ED-4F10-B2CE-4BE2E22D0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2091287"/>
            <a:ext cx="6899293" cy="346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243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39"/>
            <a:ext cx="11086322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Ca</a:t>
            </a:r>
            <a:r>
              <a:rPr lang="ru-RU" baseline="30000" dirty="0">
                <a:latin typeface="Comic Sans MS" panose="030F0702030302020204" pitchFamily="66" charset="0"/>
              </a:rPr>
              <a:t>2+</a:t>
            </a:r>
            <a:r>
              <a:rPr lang="ru-RU" dirty="0">
                <a:latin typeface="Comic Sans MS" panose="030F0702030302020204" pitchFamily="66" charset="0"/>
              </a:rPr>
              <a:t>-активируемые калиевые каналы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8D0F43-1551-4105-9BA4-A11F24B2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36" y="1607943"/>
            <a:ext cx="6038461" cy="3642114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Активность нейронов может влиять на активность каналов посредством регуляции кальция.</a:t>
            </a:r>
            <a:endParaRPr lang="en-US" dirty="0">
              <a:latin typeface="Comic Sans MS" panose="030F0702030302020204" pitchFamily="66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Эти каналы, чувствительные к концентрации кальция, участвуют в ритмической активности нейронов и играют решающую роль в активных зонах, облегчая экзоцитоз везикул.</a:t>
            </a:r>
            <a:endParaRPr lang="en-US" b="0" i="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Ионные каналы используют внутриклеточную концентрацию кальция в качестве сигналов для открытия или закрытия.</a:t>
            </a:r>
            <a:endParaRPr lang="en-US" dirty="0">
              <a:latin typeface="Comic Sans MS" panose="030F0702030302020204" pitchFamily="66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Кальциевая модуляция функции каналов может происходить с помощью кальциевого сенсорного домена или белков, таких как </a:t>
            </a:r>
            <a:r>
              <a:rPr lang="ru-RU" dirty="0" err="1">
                <a:latin typeface="Comic Sans MS" panose="030F0702030302020204" pitchFamily="66" charset="0"/>
              </a:rPr>
              <a:t>кальмодулин</a:t>
            </a:r>
            <a:r>
              <a:rPr lang="ru-RU" dirty="0">
                <a:latin typeface="Comic Sans MS" panose="030F0702030302020204" pitchFamily="66" charset="0"/>
              </a:rPr>
              <a:t>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07E7E5-3DB2-4B9E-B228-0B2CA33F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97" y="1607943"/>
            <a:ext cx="4646135" cy="47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54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39"/>
            <a:ext cx="11086322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Ca</a:t>
            </a:r>
            <a:r>
              <a:rPr lang="ru-RU" baseline="30000" dirty="0">
                <a:latin typeface="Comic Sans MS" panose="030F0702030302020204" pitchFamily="66" charset="0"/>
              </a:rPr>
              <a:t>2+</a:t>
            </a:r>
            <a:r>
              <a:rPr lang="ru-RU" dirty="0">
                <a:latin typeface="Comic Sans MS" panose="030F0702030302020204" pitchFamily="66" charset="0"/>
              </a:rPr>
              <a:t>-активируемые калиевые каналы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C72E504-052D-4D3C-9FCE-C89B536CE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034" y="1607894"/>
            <a:ext cx="6966896" cy="4351338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6E0854-39D8-45D6-A166-77A1F3A95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55" y="2604904"/>
            <a:ext cx="4248743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39"/>
            <a:ext cx="11086322" cy="1325563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АТФ-активируемые и </a:t>
            </a:r>
            <a:r>
              <a:rPr lang="en-US" dirty="0" err="1">
                <a:latin typeface="Comic Sans MS" panose="030F0702030302020204" pitchFamily="66" charset="0"/>
              </a:rPr>
              <a:t>Kir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ru-RU" dirty="0">
                <a:latin typeface="Comic Sans MS" panose="030F0702030302020204" pitchFamily="66" charset="0"/>
              </a:rPr>
              <a:t>каналы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08E22F-B4F5-467F-B499-4F948187F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756001"/>
            <a:ext cx="8363736" cy="46715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07021-2C35-422F-AE76-5FF95C4AD102}"/>
              </a:ext>
            </a:extLst>
          </p:cNvPr>
          <p:cNvSpPr txBox="1"/>
          <p:nvPr/>
        </p:nvSpPr>
        <p:spPr>
          <a:xfrm>
            <a:off x="9405258" y="1756000"/>
            <a:ext cx="26405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Уникальные своей активацией во время </a:t>
            </a:r>
            <a:r>
              <a:rPr lang="ru-RU" dirty="0" err="1">
                <a:latin typeface="Comic Sans MS" panose="030F0702030302020204" pitchFamily="66" charset="0"/>
              </a:rPr>
              <a:t>гиперполяризации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r>
              <a:rPr lang="ru-RU" dirty="0" err="1">
                <a:latin typeface="Comic Sans MS" panose="030F0702030302020204" pitchFamily="66" charset="0"/>
              </a:rPr>
              <a:t>Kir</a:t>
            </a:r>
            <a:r>
              <a:rPr lang="ru-RU" dirty="0">
                <a:latin typeface="Comic Sans MS" panose="030F0702030302020204" pitchFamily="66" charset="0"/>
              </a:rPr>
              <a:t>-каналы регулируют частоту сердечных сокращений, секрецию нейромедиаторов и высвобождение инсулина. Подтипы включают классические </a:t>
            </a:r>
            <a:r>
              <a:rPr lang="ru-RU" dirty="0" err="1">
                <a:latin typeface="Comic Sans MS" panose="030F0702030302020204" pitchFamily="66" charset="0"/>
              </a:rPr>
              <a:t>потенциалзависимые</a:t>
            </a:r>
            <a:r>
              <a:rPr lang="ru-RU" dirty="0">
                <a:latin typeface="Comic Sans MS" panose="030F0702030302020204" pitchFamily="66" charset="0"/>
              </a:rPr>
              <a:t>, АТФ-зависимые и активируемые G-белком.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1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39"/>
            <a:ext cx="11086322" cy="1325563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Хлоридные каналы (</a:t>
            </a:r>
            <a:r>
              <a:rPr lang="en-US" dirty="0">
                <a:latin typeface="Comic Sans MS" panose="030F0702030302020204" pitchFamily="66" charset="0"/>
              </a:rPr>
              <a:t>Cl):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E3CD59-B498-4A7B-94AE-E84D10269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269" cy="4677812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Хлорные каналы, разделенные на потенциально активируемые и условно-активируемые типы, способствуют поддержанию мембранного потенциала, регуляции объема клеток и осмотического давления. В различных тканях идентифицированы специфические подтипы хлоридных каналов, указывающие на их специализированные функции.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DC0976D-864B-40A5-932D-B12B31F72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221" y="1753798"/>
            <a:ext cx="3068248" cy="184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9FB68E-4F54-4383-9002-08B7F86C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1469" y="4119465"/>
            <a:ext cx="503466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0440"/>
            <a:ext cx="11851433" cy="1137104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GIRK -  G-</a:t>
            </a:r>
            <a:r>
              <a:rPr lang="ru-RU" dirty="0">
                <a:latin typeface="Comic Sans MS" panose="030F0702030302020204" pitchFamily="66" charset="0"/>
              </a:rPr>
              <a:t>белок-управляемые-К-каналы.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E3CD59-B498-4A7B-94AE-E84D10269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32" y="5366333"/>
            <a:ext cx="11851433" cy="1137104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G-белки опосредуют взаимодействие между рецепторами и эффекторами, влияя на активность ионных каналов. </a:t>
            </a:r>
            <a:r>
              <a:rPr lang="ru-RU" dirty="0" err="1">
                <a:latin typeface="Comic Sans MS" panose="030F0702030302020204" pitchFamily="66" charset="0"/>
              </a:rPr>
              <a:t>Метаботропные</a:t>
            </a:r>
            <a:r>
              <a:rPr lang="ru-RU" dirty="0">
                <a:latin typeface="Comic Sans MS" panose="030F0702030302020204" pitchFamily="66" charset="0"/>
              </a:rPr>
              <a:t> рецепторы активируют различные изоформы G-белка, инициируя различные внутриклеточные сигнальные пути и влияя на функцию ионных каналов.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EF797302-A230-49C5-9938-9726C3DB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66655"/>
            <a:ext cx="907859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39"/>
            <a:ext cx="11086322" cy="1325563"/>
          </a:xfrm>
        </p:spPr>
        <p:txBody>
          <a:bodyPr/>
          <a:lstStyle/>
          <a:p>
            <a:r>
              <a:rPr lang="ru-RU" dirty="0" err="1">
                <a:latin typeface="Comic Sans MS" panose="030F0702030302020204" pitchFamily="66" charset="0"/>
              </a:rPr>
              <a:t>Механочувствительные</a:t>
            </a:r>
            <a:r>
              <a:rPr lang="ru-RU" dirty="0">
                <a:latin typeface="Comic Sans MS" panose="030F0702030302020204" pitchFamily="66" charset="0"/>
              </a:rPr>
              <a:t> каналы и каналы утечки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EF70720-CED7-4529-90BB-F959259E1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Всегда открытые, эти каналы реагируют на изменения рН, растяжение клеточных мембран и нейромедиаторов, значительно влияя на возбудимость клеток.</a:t>
            </a: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03CE294-87B8-4E08-A391-1AF12BECB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304" y="3298371"/>
            <a:ext cx="3468870" cy="277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BB97D1F-CDEC-4E16-8774-FABFB332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98" y="3298371"/>
            <a:ext cx="31623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77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39"/>
            <a:ext cx="11086322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Gap-junctions aquaporins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B6E1155-502C-428B-904E-14E64006BEE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5" y="1756002"/>
            <a:ext cx="6845909" cy="468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E05A0A-EDFD-4865-B703-DBDCA39617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7359" y="1250301"/>
            <a:ext cx="3795271" cy="284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BF7109-47FA-4FBD-A362-CD8E12B66FB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794" y="3429000"/>
            <a:ext cx="4168351" cy="3125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5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Вода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Ионные каналы классифицируются на основе различных параметров, при этом отсутствует единая классификация.</a:t>
            </a:r>
          </a:p>
          <a:p>
            <a:r>
              <a:rPr lang="ru-RU" dirty="0">
                <a:latin typeface="Comic Sans MS" panose="030F0702030302020204" pitchFamily="66" charset="0"/>
              </a:rPr>
              <a:t>Распространенными подходами являются структурная классификация и классификация генетического происхождения.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BC000-FE7A-48F3-9C6F-ACBA17726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89" y="4158950"/>
            <a:ext cx="4505954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6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DDAD84C-7566-488E-A7C7-6EF35FC6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Активный транспорт</a:t>
            </a:r>
            <a:endParaRPr lang="en-US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DB34CA9-20E2-4F2A-876A-8E70164F7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13" y="2057400"/>
            <a:ext cx="4762500" cy="27432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5F691B-FC69-4E9B-A549-E1A97E453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2627"/>
            <a:ext cx="5784521" cy="32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80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 Классификация по активации </a:t>
            </a:r>
            <a:r>
              <a:rPr lang="ru-RU" dirty="0" err="1">
                <a:latin typeface="Comic Sans MS" panose="030F0702030302020204" pitchFamily="66" charset="0"/>
              </a:rPr>
              <a:t>лиганда</a:t>
            </a:r>
            <a:r>
              <a:rPr lang="ru-RU" dirty="0">
                <a:latin typeface="Comic Sans MS" panose="030F0702030302020204" pitchFamily="66" charset="0"/>
              </a:rPr>
              <a:t>: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Три семейства ионных каналов, активируемых по условным обозначениям:</a:t>
            </a:r>
          </a:p>
          <a:p>
            <a:r>
              <a:rPr lang="ru-RU" dirty="0">
                <a:latin typeface="Comic Sans MS" panose="030F0702030302020204" pitchFamily="66" charset="0"/>
              </a:rPr>
              <a:t>Пуриновые рецепторы (активируемые АТФ).</a:t>
            </a:r>
          </a:p>
          <a:p>
            <a:r>
              <a:rPr lang="ru-RU" dirty="0">
                <a:latin typeface="Comic Sans MS" panose="030F0702030302020204" pitchFamily="66" charset="0"/>
              </a:rPr>
              <a:t>Никотиновые рецепторы, A</a:t>
            </a:r>
            <a:r>
              <a:rPr lang="en-US" dirty="0">
                <a:latin typeface="Comic Sans MS" panose="030F0702030302020204" pitchFamily="66" charset="0"/>
              </a:rPr>
              <a:t>X</a:t>
            </a:r>
            <a:r>
              <a:rPr lang="ru-RU" dirty="0">
                <a:latin typeface="Comic Sans MS" panose="030F0702030302020204" pitchFamily="66" charset="0"/>
              </a:rPr>
              <a:t>, ГАМК, глициновые и серотониновые рецепторы.</a:t>
            </a:r>
          </a:p>
          <a:p>
            <a:r>
              <a:rPr lang="ru-RU" dirty="0" err="1">
                <a:latin typeface="Comic Sans MS" panose="030F0702030302020204" pitchFamily="66" charset="0"/>
              </a:rPr>
              <a:t>Глутаматный</a:t>
            </a:r>
            <a:r>
              <a:rPr lang="ru-RU" dirty="0">
                <a:latin typeface="Comic Sans MS" panose="030F0702030302020204" pitchFamily="66" charset="0"/>
              </a:rPr>
              <a:t> рецептор.</a:t>
            </a:r>
          </a:p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Несмотря на различия в условных обозначениях и ионной селективности, существуют сходства в структуре и происхождении.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6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Классификация по ионной селективности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Каналы классифицируются по проходящим через них ионам: натрий, калий, кальций, хлор, протон.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96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Функциональная классификация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>
                <a:latin typeface="Comic Sans MS" panose="030F0702030302020204" pitchFamily="66" charset="0"/>
              </a:rPr>
              <a:t>Неуправляемые каналы (утечки)</a:t>
            </a:r>
          </a:p>
          <a:p>
            <a:r>
              <a:rPr lang="ru-RU" b="1" dirty="0" err="1">
                <a:latin typeface="Comic Sans MS" panose="030F0702030302020204" pitchFamily="66" charset="0"/>
              </a:rPr>
              <a:t>Потенциалзависимые</a:t>
            </a:r>
            <a:endParaRPr lang="ru-RU" b="1" dirty="0">
              <a:latin typeface="Comic Sans MS" panose="030F0702030302020204" pitchFamily="66" charset="0"/>
            </a:endParaRPr>
          </a:p>
          <a:p>
            <a:r>
              <a:rPr lang="ru-RU" b="1" dirty="0" err="1">
                <a:latin typeface="Comic Sans MS" panose="030F0702030302020204" pitchFamily="66" charset="0"/>
              </a:rPr>
              <a:t>Лигандзависимые</a:t>
            </a:r>
            <a:endParaRPr lang="ru-RU" b="1" dirty="0">
              <a:latin typeface="Comic Sans MS" panose="030F0702030302020204" pitchFamily="66" charset="0"/>
            </a:endParaRPr>
          </a:p>
          <a:p>
            <a:r>
              <a:rPr lang="ru-RU" dirty="0" err="1">
                <a:latin typeface="Comic Sans MS" panose="030F0702030302020204" pitchFamily="66" charset="0"/>
              </a:rPr>
              <a:t>Опосредованноуправляемые</a:t>
            </a:r>
            <a:endParaRPr lang="ru-RU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Совместно-управляемые</a:t>
            </a:r>
          </a:p>
          <a:p>
            <a:r>
              <a:rPr lang="ru-RU" b="1" dirty="0" err="1">
                <a:latin typeface="Comic Sans MS" panose="030F0702030302020204" pitchFamily="66" charset="0"/>
              </a:rPr>
              <a:t>Коннексоны</a:t>
            </a:r>
            <a:endParaRPr lang="ru-RU" b="1" dirty="0">
              <a:latin typeface="Comic Sans MS" panose="030F0702030302020204" pitchFamily="66" charset="0"/>
            </a:endParaRPr>
          </a:p>
          <a:p>
            <a:r>
              <a:rPr lang="ru-RU" b="1" dirty="0">
                <a:latin typeface="Comic Sans MS" panose="030F0702030302020204" pitchFamily="66" charset="0"/>
              </a:rPr>
              <a:t>Стимул управляемые (</a:t>
            </a:r>
            <a:r>
              <a:rPr lang="ru-RU" b="1" dirty="0" err="1">
                <a:latin typeface="Comic Sans MS" panose="030F0702030302020204" pitchFamily="66" charset="0"/>
              </a:rPr>
              <a:t>механорецепторные</a:t>
            </a:r>
            <a:r>
              <a:rPr lang="ru-RU" b="1" dirty="0">
                <a:latin typeface="Comic Sans MS" panose="030F0702030302020204" pitchFamily="66" charset="0"/>
              </a:rPr>
              <a:t>, </a:t>
            </a:r>
            <a:r>
              <a:rPr lang="ru-RU" b="1" dirty="0" err="1">
                <a:latin typeface="Comic Sans MS" panose="030F0702030302020204" pitchFamily="66" charset="0"/>
              </a:rPr>
              <a:t>стретч</a:t>
            </a:r>
            <a:r>
              <a:rPr lang="ru-RU" b="1" dirty="0">
                <a:latin typeface="Comic Sans MS" panose="030F0702030302020204" pitchFamily="66" charset="0"/>
              </a:rPr>
              <a:t> каналы)</a:t>
            </a:r>
          </a:p>
          <a:p>
            <a:r>
              <a:rPr lang="ru-RU" dirty="0">
                <a:latin typeface="Comic Sans MS" panose="030F0702030302020204" pitchFamily="66" charset="0"/>
              </a:rPr>
              <a:t>Актин-управляемые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0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Свойства ионов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Специфичность и селективность</a:t>
            </a:r>
          </a:p>
          <a:p>
            <a:r>
              <a:rPr lang="ru-RU" dirty="0">
                <a:latin typeface="Comic Sans MS" panose="030F0702030302020204" pitchFamily="66" charset="0"/>
              </a:rPr>
              <a:t>Проницаемость</a:t>
            </a:r>
          </a:p>
          <a:p>
            <a:r>
              <a:rPr lang="ru-RU" dirty="0">
                <a:latin typeface="Comic Sans MS" panose="030F0702030302020204" pitchFamily="66" charset="0"/>
              </a:rPr>
              <a:t>Инактивация</a:t>
            </a:r>
          </a:p>
          <a:p>
            <a:r>
              <a:rPr lang="ru-RU" dirty="0">
                <a:latin typeface="Comic Sans MS" panose="030F0702030302020204" pitchFamily="66" charset="0"/>
              </a:rPr>
              <a:t>Возможная блокировка</a:t>
            </a:r>
          </a:p>
          <a:p>
            <a:r>
              <a:rPr lang="ru-RU" dirty="0">
                <a:latin typeface="Comic Sans MS" panose="030F0702030302020204" pitchFamily="66" charset="0"/>
              </a:rPr>
              <a:t>Пластичность</a:t>
            </a:r>
          </a:p>
        </p:txBody>
      </p:sp>
    </p:spTree>
    <p:extLst>
      <p:ext uri="{BB962C8B-B14F-4D97-AF65-F5344CB8AC3E}">
        <p14:creationId xmlns:p14="http://schemas.microsoft.com/office/powerpoint/2010/main" val="25689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Натриевые каналы – </a:t>
            </a:r>
            <a:r>
              <a:rPr lang="en-US" dirty="0">
                <a:latin typeface="Comic Sans MS" panose="030F0702030302020204" pitchFamily="66" charset="0"/>
              </a:rPr>
              <a:t>Sodium channels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0168" cy="4211281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Na-каналы состоят из четырех трансмембранных доменов, каждый из которых содержит шесть элементов. Субъединицы, включая альфа (3 изоформы) и бета (2 изоформы), образуют кольцо вокруг ионной поры. Эти домены имеют решающее значение для регулирования потока ионов натрия, влияя на возбудимость нейронов и генерацию потенциала действия.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11A7B3-C7A0-4704-AA4E-11F9A8DD4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162" y="1428563"/>
            <a:ext cx="6058418" cy="50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52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09" y="346464"/>
            <a:ext cx="11053751" cy="1325563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Калиевые каналы -  </a:t>
            </a:r>
            <a:r>
              <a:rPr lang="en-US" dirty="0">
                <a:latin typeface="Comic Sans MS" panose="030F0702030302020204" pitchFamily="66" charset="0"/>
              </a:rPr>
              <a:t>Potassium channels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C842DA-F365-4281-901B-7A224CA5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8253"/>
            <a:ext cx="6812901" cy="47772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 К-каналы необходимы для поддержания мембранного потенциала покоя и регуляции возбудимости клеток. Существуют различные типы К-каналов, включая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>
                <a:latin typeface="Comic Sans MS" panose="030F0702030302020204" pitchFamily="66" charset="0"/>
              </a:rPr>
              <a:t>потенциалактивируемые</a:t>
            </a:r>
            <a:r>
              <a:rPr lang="ru-RU" dirty="0">
                <a:latin typeface="Comic Sans MS" panose="030F0702030302020204" pitchFamily="66" charset="0"/>
              </a:rPr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Са</a:t>
            </a:r>
            <a:r>
              <a:rPr lang="ru-RU" dirty="0">
                <a:latin typeface="Comic Sans MS" panose="030F0702030302020204" pitchFamily="66" charset="0"/>
              </a:rPr>
              <a:t>-активируемые,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 аномального выпрямления,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 АТФ-зависимые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Comic Sans MS" panose="030F0702030302020204" pitchFamily="66" charset="0"/>
              </a:rPr>
              <a:t> и каналы утечки,</a:t>
            </a:r>
          </a:p>
          <a:p>
            <a:pPr marL="0" indent="0">
              <a:buNone/>
            </a:pPr>
            <a:r>
              <a:rPr lang="ru-RU" dirty="0">
                <a:latin typeface="Comic Sans MS" panose="030F0702030302020204" pitchFamily="66" charset="0"/>
              </a:rPr>
              <a:t> каждый из которых способствует выполнению определенных физиологических функций.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798F852-3EED-40DF-8326-81F02806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012" y="1418253"/>
            <a:ext cx="3674878" cy="489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6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85100-AE59-4AFA-9CF2-26BCC355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39"/>
            <a:ext cx="11086322" cy="1325563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 Калиевые каналы -  </a:t>
            </a:r>
            <a:r>
              <a:rPr lang="en-US" dirty="0">
                <a:latin typeface="Comic Sans MS" panose="030F0702030302020204" pitchFamily="66" charset="0"/>
              </a:rPr>
              <a:t>Potassium channels</a:t>
            </a:r>
            <a:br>
              <a:rPr lang="ru-RU" dirty="0">
                <a:latin typeface="Comic Sans MS" panose="030F0702030302020204" pitchFamily="66" charset="0"/>
              </a:rPr>
            </a:br>
            <a:r>
              <a:rPr lang="ru-RU" dirty="0">
                <a:latin typeface="Comic Sans MS" panose="030F0702030302020204" pitchFamily="66" charset="0"/>
              </a:rPr>
              <a:t>Альфа-субъединицы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D465D94-DA43-4917-9F6F-693725438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22" y="1820701"/>
            <a:ext cx="10454178" cy="238952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3C7ED-0E07-4949-88A7-C7267FA05727}"/>
              </a:ext>
            </a:extLst>
          </p:cNvPr>
          <p:cNvSpPr txBox="1"/>
          <p:nvPr/>
        </p:nvSpPr>
        <p:spPr>
          <a:xfrm>
            <a:off x="690466" y="4898572"/>
            <a:ext cx="4488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1) </a:t>
            </a:r>
            <a:r>
              <a:rPr lang="ru-RU" sz="1600" dirty="0" err="1">
                <a:latin typeface="Comic Sans MS" panose="030F0702030302020204" pitchFamily="66" charset="0"/>
              </a:rPr>
              <a:t>Потенциалактивируемые</a:t>
            </a:r>
            <a:br>
              <a:rPr lang="ru-RU" sz="1600" dirty="0">
                <a:latin typeface="Comic Sans MS" panose="030F0702030302020204" pitchFamily="66" charset="0"/>
              </a:rPr>
            </a:br>
            <a:r>
              <a:rPr lang="ru-RU" sz="1600" dirty="0">
                <a:latin typeface="Comic Sans MS" panose="030F0702030302020204" pitchFamily="66" charset="0"/>
              </a:rPr>
              <a:t>2) Кальций-активируемые </a:t>
            </a:r>
            <a:br>
              <a:rPr lang="ru-RU" sz="1600" dirty="0">
                <a:latin typeface="Comic Sans MS" panose="030F0702030302020204" pitchFamily="66" charset="0"/>
              </a:rPr>
            </a:br>
            <a:r>
              <a:rPr lang="ru-RU" sz="1600" dirty="0">
                <a:latin typeface="Comic Sans MS" panose="030F0702030302020204" pitchFamily="66" charset="0"/>
              </a:rPr>
              <a:t>(с доменом Са</a:t>
            </a:r>
            <a:r>
              <a:rPr lang="ru-RU" sz="1600" baseline="30000" dirty="0">
                <a:latin typeface="Comic Sans MS" panose="030F0702030302020204" pitchFamily="66" charset="0"/>
              </a:rPr>
              <a:t>2+ </a:t>
            </a:r>
            <a:r>
              <a:rPr lang="ru-RU" sz="1600" dirty="0">
                <a:latin typeface="Comic Sans MS" panose="030F0702030302020204" pitchFamily="66" charset="0"/>
              </a:rPr>
              <a:t>на С-конце) 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C1DBC-37A0-4D83-974E-E31ACE115490}"/>
              </a:ext>
            </a:extLst>
          </p:cNvPr>
          <p:cNvSpPr txBox="1"/>
          <p:nvPr/>
        </p:nvSpPr>
        <p:spPr>
          <a:xfrm>
            <a:off x="4004999" y="4274926"/>
            <a:ext cx="4488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1) </a:t>
            </a:r>
            <a:r>
              <a:rPr lang="ru-RU" sz="1600" dirty="0">
                <a:latin typeface="Comic Sans MS" panose="030F0702030302020204" pitchFamily="66" charset="0"/>
              </a:rPr>
              <a:t>Канал аномального выпрямления в доменом </a:t>
            </a:r>
            <a:r>
              <a:rPr lang="en-US" sz="1600" dirty="0">
                <a:latin typeface="Comic Sans MS" panose="030F0702030302020204" pitchFamily="66" charset="0"/>
              </a:rPr>
              <a:t>Mg</a:t>
            </a:r>
            <a:r>
              <a:rPr lang="en-US" sz="1600" baseline="30000" dirty="0">
                <a:latin typeface="Comic Sans MS" panose="030F0702030302020204" pitchFamily="66" charset="0"/>
              </a:rPr>
              <a:t>2+</a:t>
            </a:r>
            <a:r>
              <a:rPr lang="ru-RU" sz="1600" dirty="0">
                <a:latin typeface="Comic Sans MS" panose="030F0702030302020204" pitchFamily="66" charset="0"/>
              </a:rPr>
              <a:t> посередине</a:t>
            </a:r>
            <a:br>
              <a:rPr lang="ru-RU" sz="1600" dirty="0">
                <a:latin typeface="Comic Sans MS" panose="030F0702030302020204" pitchFamily="66" charset="0"/>
              </a:rPr>
            </a:br>
            <a:r>
              <a:rPr lang="ru-RU" sz="1600" dirty="0">
                <a:latin typeface="Comic Sans MS" panose="030F0702030302020204" pitchFamily="66" charset="0"/>
              </a:rPr>
              <a:t>2) АТФ-зависимые ( с </a:t>
            </a:r>
            <a:r>
              <a:rPr lang="en-US" sz="1600" dirty="0">
                <a:latin typeface="Comic Sans MS" panose="030F0702030302020204" pitchFamily="66" charset="0"/>
              </a:rPr>
              <a:t>Mg </a:t>
            </a:r>
            <a:r>
              <a:rPr lang="ru-RU" sz="1600" dirty="0">
                <a:latin typeface="Comic Sans MS" panose="030F0702030302020204" pitchFamily="66" charset="0"/>
              </a:rPr>
              <a:t>и рядом АТФ)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2EA27-07DE-4C38-8FBC-9FA7DB4A48F3}"/>
              </a:ext>
            </a:extLst>
          </p:cNvPr>
          <p:cNvSpPr txBox="1"/>
          <p:nvPr/>
        </p:nvSpPr>
        <p:spPr>
          <a:xfrm>
            <a:off x="8584163" y="4376057"/>
            <a:ext cx="352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ic Sans MS" panose="030F0702030302020204" pitchFamily="66" charset="0"/>
              </a:rPr>
              <a:t>1) Канал утечки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3012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642</Words>
  <Application>Microsoft Office PowerPoint</Application>
  <PresentationFormat>Широкоэкранный</PresentationFormat>
  <Paragraphs>71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Söhne</vt:lpstr>
      <vt:lpstr>Тема Office</vt:lpstr>
      <vt:lpstr>Ионные каналы</vt:lpstr>
      <vt:lpstr>Вода</vt:lpstr>
      <vt:lpstr> Классификация по активации лиганда:</vt:lpstr>
      <vt:lpstr>Классификация по ионной селективности</vt:lpstr>
      <vt:lpstr>Функциональная классификация</vt:lpstr>
      <vt:lpstr>Свойства ионов</vt:lpstr>
      <vt:lpstr>Натриевые каналы – Sodium channels</vt:lpstr>
      <vt:lpstr>Калиевые каналы -  Potassium channels</vt:lpstr>
      <vt:lpstr> Калиевые каналы -  Potassium channels Альфа-субъединицы</vt:lpstr>
      <vt:lpstr> Калиевые каналы -  Potassium channels</vt:lpstr>
      <vt:lpstr>Каналы задержанного выпрямления</vt:lpstr>
      <vt:lpstr>Быстрые (Kа) и медленные(Ks) калиевые каналы</vt:lpstr>
      <vt:lpstr>Ca2+-активируемые калиевые каналы</vt:lpstr>
      <vt:lpstr>Ca2+-активируемые калиевые каналы</vt:lpstr>
      <vt:lpstr>АТФ-активируемые и Kir каналы</vt:lpstr>
      <vt:lpstr>Хлоридные каналы (Cl):</vt:lpstr>
      <vt:lpstr>GIRK -  G-белок-управляемые-К-каналы.</vt:lpstr>
      <vt:lpstr>Механочувствительные каналы и каналы утечки</vt:lpstr>
      <vt:lpstr>Gap-junctions aquaporins</vt:lpstr>
      <vt:lpstr>Активный транспорт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Ионные каналы</dc:title>
  <dc:creator>Thu Nguen</dc:creator>
  <cp:lastModifiedBy>Thu Nguen</cp:lastModifiedBy>
  <cp:revision>12</cp:revision>
  <dcterms:created xsi:type="dcterms:W3CDTF">2023-12-16T18:57:36Z</dcterms:created>
  <dcterms:modified xsi:type="dcterms:W3CDTF">2023-12-17T09:47:08Z</dcterms:modified>
</cp:coreProperties>
</file>